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58" r:id="rId4"/>
    <p:sldId id="268" r:id="rId5"/>
    <p:sldId id="313" r:id="rId6"/>
    <p:sldId id="324" r:id="rId7"/>
    <p:sldId id="325" r:id="rId8"/>
    <p:sldId id="326" r:id="rId9"/>
    <p:sldId id="328" r:id="rId10"/>
    <p:sldId id="329" r:id="rId11"/>
    <p:sldId id="331" r:id="rId12"/>
    <p:sldId id="323" r:id="rId13"/>
    <p:sldId id="332" r:id="rId14"/>
    <p:sldId id="260" r:id="rId15"/>
    <p:sldId id="330" r:id="rId16"/>
    <p:sldId id="263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iaoxuan Zeng" initials="xZ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E40"/>
    <a:srgbClr val="FFFFFF"/>
    <a:srgbClr val="5B72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96314" autoAdjust="0"/>
  </p:normalViewPr>
  <p:slideViewPr>
    <p:cSldViewPr snapToGrid="0">
      <p:cViewPr varScale="1">
        <p:scale>
          <a:sx n="64" d="100"/>
          <a:sy n="64" d="100"/>
        </p:scale>
        <p:origin x="80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1286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4602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827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0976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8511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5072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396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116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276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1374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68336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378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75470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631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7D089-AC8F-4832-A3C3-D9AF30F404B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259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637559-F989-49DB-AB7F-87B54CDBE4D5}" type="datetimeFigureOut">
              <a:rPr lang="zh-CN" altLang="en-US" smtClean="0"/>
              <a:t>2021/6/11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47ACC-C85D-4C6A-AE95-01788930D53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anager.line.biz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line.biz/zh-hant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/>
          <p:cNvSpPr/>
          <p:nvPr/>
        </p:nvSpPr>
        <p:spPr>
          <a:xfrm>
            <a:off x="-297393" y="-1194554"/>
            <a:ext cx="2807161" cy="2807161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1860988" y="1257238"/>
            <a:ext cx="3721976" cy="3721976"/>
            <a:chOff x="-966075" y="2611829"/>
            <a:chExt cx="2049594" cy="2049594"/>
          </a:xfrm>
        </p:grpSpPr>
        <p:sp>
          <p:nvSpPr>
            <p:cNvPr id="5" name="椭圆 4"/>
            <p:cNvSpPr/>
            <p:nvPr/>
          </p:nvSpPr>
          <p:spPr>
            <a:xfrm>
              <a:off x="-843094" y="2734810"/>
              <a:ext cx="1803633" cy="1803633"/>
            </a:xfrm>
            <a:prstGeom prst="ellipse">
              <a:avLst/>
            </a:prstGeom>
            <a:solidFill>
              <a:srgbClr val="5B72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方正黑体简体" panose="02010601030101010101" pitchFamily="2" charset="-122"/>
                <a:ea typeface="方正黑体简体" panose="02010601030101010101" pitchFamily="2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-966075" y="2611829"/>
              <a:ext cx="2049594" cy="2049594"/>
            </a:xfrm>
            <a:prstGeom prst="ellipse">
              <a:avLst/>
            </a:prstGeom>
            <a:noFill/>
            <a:ln>
              <a:solidFill>
                <a:srgbClr val="5B727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方正黑体简体" panose="02010601030101010101" pitchFamily="2" charset="-122"/>
                <a:ea typeface="方正黑体简体" panose="02010601030101010101" pitchFamily="2" charset="-122"/>
              </a:endParaRPr>
            </a:p>
          </p:txBody>
        </p:sp>
      </p:grpSp>
      <p:sp>
        <p:nvSpPr>
          <p:cNvPr id="8" name="椭圆 7"/>
          <p:cNvSpPr/>
          <p:nvPr/>
        </p:nvSpPr>
        <p:spPr>
          <a:xfrm>
            <a:off x="1176268" y="5377434"/>
            <a:ext cx="1333500" cy="1333500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3030374" y="5344283"/>
            <a:ext cx="366960" cy="366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0331012" y="3136024"/>
            <a:ext cx="3721976" cy="3721976"/>
            <a:chOff x="-966075" y="2611829"/>
            <a:chExt cx="2049594" cy="2049594"/>
          </a:xfrm>
        </p:grpSpPr>
        <p:sp>
          <p:nvSpPr>
            <p:cNvPr id="11" name="椭圆 10"/>
            <p:cNvSpPr/>
            <p:nvPr/>
          </p:nvSpPr>
          <p:spPr>
            <a:xfrm rot="17180848">
              <a:off x="-843094" y="2734810"/>
              <a:ext cx="1803633" cy="1803633"/>
            </a:xfrm>
            <a:prstGeom prst="ellipse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黑体简体" panose="02010601030101010101" pitchFamily="2" charset="-122"/>
                <a:ea typeface="方正黑体简体" panose="02010601030101010101" pitchFamily="2" charset="-122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-966075" y="2611829"/>
              <a:ext cx="2049594" cy="2049594"/>
            </a:xfrm>
            <a:prstGeom prst="ellipse">
              <a:avLst/>
            </a:prstGeom>
            <a:noFill/>
            <a:ln>
              <a:solidFill>
                <a:srgbClr val="F35E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方正黑体简体" panose="02010601030101010101" pitchFamily="2" charset="-122"/>
                <a:ea typeface="方正黑体简体" panose="02010601030101010101" pitchFamily="2" charset="-122"/>
              </a:endParaRPr>
            </a:p>
          </p:txBody>
        </p:sp>
      </p:grpSp>
      <p:sp>
        <p:nvSpPr>
          <p:cNvPr id="13" name="椭圆 12"/>
          <p:cNvSpPr/>
          <p:nvPr/>
        </p:nvSpPr>
        <p:spPr>
          <a:xfrm>
            <a:off x="10975254" y="-240722"/>
            <a:ext cx="1497960" cy="1497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9412928" y="12572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0718400" y="198250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310622" y="1888903"/>
            <a:ext cx="592822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Python</a:t>
            </a:r>
            <a:r>
              <a:rPr lang="zh-TW" altLang="en-US" sz="6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期末報告</a:t>
            </a:r>
            <a:endParaRPr lang="zh-CN" altLang="en-US" sz="60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383461" y="2870047"/>
            <a:ext cx="4657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LINE Bot</a:t>
            </a:r>
            <a:r>
              <a:rPr lang="zh-TW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 聊天機器人</a:t>
            </a:r>
            <a:endParaRPr lang="en-US" altLang="zh-CN" sz="36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3426671" y="3516378"/>
            <a:ext cx="2984068" cy="0"/>
          </a:xfrm>
          <a:prstGeom prst="line">
            <a:avLst/>
          </a:prstGeom>
          <a:ln w="15875">
            <a:solidFill>
              <a:srgbClr val="5B72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3258701" y="4327434"/>
            <a:ext cx="285806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指導老師：陸裕豪老師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238936" y="4317494"/>
            <a:ext cx="33049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班級：二技會資一甲</a:t>
            </a:r>
            <a:endParaRPr lang="en-US" altLang="zh-TW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方正黑体简体" panose="02010601030101010101" pitchFamily="2" charset="-122"/>
            </a:endParaRPr>
          </a:p>
          <a:p>
            <a:r>
              <a: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組員：</a:t>
            </a:r>
            <a:r>
              <a:rPr lang="en-US" altLang="zh-TW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10931015 </a:t>
            </a:r>
            <a:r>
              <a: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黃若昭</a:t>
            </a:r>
            <a:endParaRPr lang="en-US" altLang="zh-TW" sz="20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方正黑体简体" panose="02010601030101010101" pitchFamily="2" charset="-122"/>
            </a:endParaRPr>
          </a:p>
          <a:p>
            <a:r>
              <a:rPr lang="en-US" altLang="zh-TW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 </a:t>
            </a:r>
            <a:r>
              <a:rPr lang="en-US" altLang="zh-TW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        10931016</a:t>
            </a:r>
            <a:r>
              <a:rPr lang="zh-TW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 </a:t>
            </a:r>
            <a:r>
              <a: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沈威廷</a:t>
            </a:r>
            <a:endParaRPr lang="en-US" altLang="zh-TW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方正黑体简体" panose="02010601030101010101" pitchFamily="2" charset="-122"/>
            </a:endParaRPr>
          </a:p>
          <a:p>
            <a:r>
              <a:rPr lang="en-US" altLang="zh-TW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         10931028</a:t>
            </a:r>
            <a:r>
              <a:rPr lang="zh-TW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</a:rPr>
              <a:t> 曾安榕</a:t>
            </a:r>
            <a:endParaRPr lang="en-US" altLang="zh-TW" sz="2000" b="1" dirty="0" smtClean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方正黑体简体" panose="02010601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08140" y="2239355"/>
            <a:ext cx="1015663" cy="163121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2021</a:t>
            </a:r>
            <a:endParaRPr lang="en-US" altLang="zh-CN" sz="5400" dirty="0">
              <a:solidFill>
                <a:schemeClr val="bg1"/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 rot="9540000">
            <a:off x="11406828" y="61340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 rot="9540000">
            <a:off x="10739355" y="575567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1" name="文本框 5"/>
          <p:cNvSpPr txBox="1"/>
          <p:nvPr/>
        </p:nvSpPr>
        <p:spPr>
          <a:xfrm>
            <a:off x="636104" y="408719"/>
            <a:ext cx="2077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創建帳號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129051" y="639551"/>
            <a:ext cx="6042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取得在設定鸚鵡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 bot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所需的資訊</a:t>
            </a:r>
            <a:endParaRPr 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84" t="42979" r="57193" b="49292"/>
          <a:stretch/>
        </p:blipFill>
        <p:spPr>
          <a:xfrm>
            <a:off x="636104" y="2139800"/>
            <a:ext cx="7810520" cy="1190574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33" t="66228" r="1977" b="17259"/>
          <a:stretch/>
        </p:blipFill>
        <p:spPr>
          <a:xfrm>
            <a:off x="636104" y="3681032"/>
            <a:ext cx="11211001" cy="1743431"/>
          </a:xfrm>
          <a:prstGeom prst="rect">
            <a:avLst/>
          </a:prstGeom>
        </p:spPr>
      </p:pic>
      <p:sp>
        <p:nvSpPr>
          <p:cNvPr id="7" name="橢圓形圖說文字 6"/>
          <p:cNvSpPr/>
          <p:nvPr/>
        </p:nvSpPr>
        <p:spPr>
          <a:xfrm>
            <a:off x="8102337" y="1424855"/>
            <a:ext cx="3592337" cy="714945"/>
          </a:xfrm>
          <a:prstGeom prst="wedgeEllipseCallout">
            <a:avLst>
              <a:gd name="adj1" fmla="val -43244"/>
              <a:gd name="adj2" fmla="val 106986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位於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basic setting</a:t>
            </a:r>
            <a:r>
              <a:rPr lang="zh-TW" altLang="en-US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下方</a:t>
            </a:r>
            <a:endParaRPr lang="en-US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橢圓形圖說文字 15"/>
          <p:cNvSpPr/>
          <p:nvPr/>
        </p:nvSpPr>
        <p:spPr>
          <a:xfrm>
            <a:off x="8084479" y="3119758"/>
            <a:ext cx="3972340" cy="714945"/>
          </a:xfrm>
          <a:prstGeom prst="wedgeEllipseCallout">
            <a:avLst>
              <a:gd name="adj1" fmla="val -38122"/>
              <a:gd name="adj2" fmla="val 100035"/>
            </a:avLst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TW" altLang="en-US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位於</a:t>
            </a:r>
            <a:r>
              <a:rPr lang="en-US" altLang="zh-TW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Massaging API</a:t>
            </a:r>
            <a:r>
              <a:rPr lang="zh-TW" altLang="en-US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下方</a:t>
            </a:r>
            <a:endParaRPr lang="en-US" b="1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7423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5"/>
          <p:cNvSpPr txBox="1"/>
          <p:nvPr/>
        </p:nvSpPr>
        <p:spPr>
          <a:xfrm>
            <a:off x="516835" y="657197"/>
            <a:ext cx="2077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創建帳號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715" r="77372" b="5840"/>
          <a:stretch/>
        </p:blipFill>
        <p:spPr>
          <a:xfrm>
            <a:off x="7218293" y="498171"/>
            <a:ext cx="4154557" cy="5932490"/>
          </a:xfrm>
          <a:prstGeom prst="rect">
            <a:avLst/>
          </a:prstGeom>
        </p:spPr>
      </p:pic>
      <p:sp>
        <p:nvSpPr>
          <p:cNvPr id="6" name="文字方塊 5"/>
          <p:cNvSpPr txBox="1"/>
          <p:nvPr/>
        </p:nvSpPr>
        <p:spPr>
          <a:xfrm>
            <a:off x="3462216" y="723159"/>
            <a:ext cx="28879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外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觀看起來如右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聯絡資料如下</a:t>
            </a:r>
            <a:endParaRPr 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8" r="44612"/>
          <a:stretch/>
        </p:blipFill>
        <p:spPr>
          <a:xfrm>
            <a:off x="1302024" y="1920120"/>
            <a:ext cx="4701209" cy="451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14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文本框 5"/>
          <p:cNvSpPr txBox="1"/>
          <p:nvPr/>
        </p:nvSpPr>
        <p:spPr>
          <a:xfrm>
            <a:off x="695739" y="564863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TW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圖文式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LINE Bot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5585792" y="411598"/>
            <a:ext cx="59634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進入   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https://manager.line.biz</a:t>
            </a:r>
            <a:endParaRPr lang="en-US" altLang="zh-TW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至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主頁左邊功能欄，選取「聊天室相關」中的「圖文選單」，並點擊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「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建立」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83" r="1680" b="7246"/>
          <a:stretch/>
        </p:blipFill>
        <p:spPr>
          <a:xfrm>
            <a:off x="929310" y="1798983"/>
            <a:ext cx="9889435" cy="4383157"/>
          </a:xfrm>
          <a:prstGeom prst="rect">
            <a:avLst/>
          </a:prstGeom>
        </p:spPr>
      </p:pic>
      <p:sp>
        <p:nvSpPr>
          <p:cNvPr id="7" name="橢圓 6"/>
          <p:cNvSpPr/>
          <p:nvPr/>
        </p:nvSpPr>
        <p:spPr>
          <a:xfrm>
            <a:off x="695739" y="4124739"/>
            <a:ext cx="1833769" cy="125448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橢圓 8"/>
          <p:cNvSpPr/>
          <p:nvPr/>
        </p:nvSpPr>
        <p:spPr>
          <a:xfrm>
            <a:off x="382656" y="1487018"/>
            <a:ext cx="2290970" cy="118094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橢圓 9"/>
          <p:cNvSpPr/>
          <p:nvPr/>
        </p:nvSpPr>
        <p:spPr>
          <a:xfrm>
            <a:off x="9432237" y="2633870"/>
            <a:ext cx="1386508" cy="73765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6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229097" y="2182445"/>
            <a:ext cx="3733800" cy="19380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1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03</a:t>
            </a:r>
            <a:endParaRPr lang="en-US" altLang="zh-CN" sz="120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09947" y="3857143"/>
            <a:ext cx="5372101" cy="6463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TW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鸚鵡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LINE Bot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3081020" y="827405"/>
            <a:ext cx="6029960" cy="4951730"/>
          </a:xfrm>
          <a:prstGeom prst="triangle">
            <a:avLst/>
          </a:prstGeom>
          <a:noFill/>
          <a:ln w="76200">
            <a:solidFill>
              <a:srgbClr val="5B72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975254" y="-240722"/>
            <a:ext cx="1497960" cy="1497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9412928" y="12572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18400" y="198250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45472" y="3996944"/>
            <a:ext cx="1333500" cy="1333500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808634" y="3996813"/>
            <a:ext cx="366960" cy="366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106618" y="601283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412090" y="1326546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184552" y="5078611"/>
            <a:ext cx="2807161" cy="280716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30" name="TextBox 20"/>
          <p:cNvSpPr txBox="1"/>
          <p:nvPr/>
        </p:nvSpPr>
        <p:spPr>
          <a:xfrm>
            <a:off x="4901737" y="4878556"/>
            <a:ext cx="2388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TW" altLang="en-US" sz="2800" dirty="0">
                <a:solidFill>
                  <a:schemeClr val="accent5">
                    <a:lumMod val="50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請看實作畫面</a:t>
            </a:r>
            <a:endParaRPr lang="zh-CN" altLang="zh-CN" sz="2800" dirty="0">
              <a:solidFill>
                <a:schemeClr val="accent5">
                  <a:lumMod val="50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777" y="4503474"/>
            <a:ext cx="2124075" cy="21526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229097" y="2182445"/>
            <a:ext cx="3733800" cy="19380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1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04</a:t>
            </a:r>
            <a:endParaRPr lang="en-US" altLang="zh-CN" sz="120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40517" y="3854866"/>
            <a:ext cx="5372101" cy="6463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TW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圖文式</a:t>
            </a:r>
            <a:r>
              <a:rPr lang="en-US" altLang="zh-TW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LINE </a:t>
            </a:r>
            <a:r>
              <a:rPr lang="en-US" altLang="zh-TW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Bot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3081020" y="827405"/>
            <a:ext cx="6029960" cy="4951730"/>
          </a:xfrm>
          <a:prstGeom prst="triangle">
            <a:avLst/>
          </a:prstGeom>
          <a:noFill/>
          <a:ln w="76200">
            <a:solidFill>
              <a:srgbClr val="5B72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975254" y="-240722"/>
            <a:ext cx="1497960" cy="1497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9412928" y="12572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18400" y="198250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45472" y="3996944"/>
            <a:ext cx="1333500" cy="1333500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808634" y="3996813"/>
            <a:ext cx="366960" cy="366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106618" y="601283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412090" y="1326546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184552" y="5078611"/>
            <a:ext cx="2807161" cy="280716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30" name="TextBox 20"/>
          <p:cNvSpPr txBox="1"/>
          <p:nvPr/>
        </p:nvSpPr>
        <p:spPr>
          <a:xfrm>
            <a:off x="4901737" y="4878556"/>
            <a:ext cx="2388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TW" altLang="en-US" sz="2800" dirty="0">
                <a:solidFill>
                  <a:schemeClr val="accent5">
                    <a:lumMod val="50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請看實作畫面</a:t>
            </a:r>
            <a:endParaRPr lang="zh-CN" altLang="zh-CN" sz="2800" dirty="0">
              <a:solidFill>
                <a:schemeClr val="accent5">
                  <a:lumMod val="50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278720">
            <a:off x="624932" y="1395835"/>
            <a:ext cx="2143125" cy="21431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78317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229097" y="2182445"/>
            <a:ext cx="3733800" cy="19380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US" altLang="zh-CN" sz="1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05</a:t>
            </a:r>
            <a:endParaRPr lang="en-US" altLang="zh-CN" sz="120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09947" y="3857729"/>
            <a:ext cx="5372101" cy="64516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>
              <a:spcBef>
                <a:spcPct val="0"/>
              </a:spcBef>
            </a:pPr>
            <a:r>
              <a:rPr lang="zh-TW" altLang="en-US" sz="3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rPr>
              <a:t>實作成果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>
            <a:off x="3081020" y="827405"/>
            <a:ext cx="6029960" cy="4951730"/>
          </a:xfrm>
          <a:prstGeom prst="triangle">
            <a:avLst/>
          </a:prstGeom>
          <a:noFill/>
          <a:ln w="76200">
            <a:solidFill>
              <a:srgbClr val="5B727D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10975254" y="-240722"/>
            <a:ext cx="1497960" cy="1497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9412928" y="12572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10718400" y="198250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45472" y="3996944"/>
            <a:ext cx="1333500" cy="1333500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1808634" y="3996813"/>
            <a:ext cx="366960" cy="366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106618" y="601283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3412090" y="1326546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10184552" y="5078611"/>
            <a:ext cx="2807161" cy="2807161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9" name="TextBox 20"/>
          <p:cNvSpPr txBox="1"/>
          <p:nvPr/>
        </p:nvSpPr>
        <p:spPr>
          <a:xfrm>
            <a:off x="4901737" y="4878556"/>
            <a:ext cx="23885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TW" altLang="en-US" sz="2800" dirty="0">
                <a:solidFill>
                  <a:schemeClr val="accent5">
                    <a:lumMod val="50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請</a:t>
            </a:r>
            <a:r>
              <a:rPr lang="zh-TW" altLang="en-US" sz="2800" dirty="0" smtClean="0">
                <a:solidFill>
                  <a:schemeClr val="accent5">
                    <a:lumMod val="50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看</a:t>
            </a:r>
            <a:r>
              <a:rPr lang="zh-TW" altLang="en-US" sz="2800" dirty="0">
                <a:solidFill>
                  <a:schemeClr val="accent5">
                    <a:lumMod val="50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影片</a:t>
            </a:r>
            <a:endParaRPr lang="zh-CN" altLang="zh-CN" sz="2800" dirty="0">
              <a:solidFill>
                <a:schemeClr val="accent5">
                  <a:lumMod val="50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等腰三角形 11"/>
          <p:cNvSpPr/>
          <p:nvPr/>
        </p:nvSpPr>
        <p:spPr>
          <a:xfrm rot="5400000">
            <a:off x="3608108" y="3003488"/>
            <a:ext cx="539707" cy="465265"/>
          </a:xfrm>
          <a:prstGeom prst="triangle">
            <a:avLst/>
          </a:prstGeom>
          <a:solidFill>
            <a:schemeClr val="accent2"/>
          </a:solidFill>
          <a:ln>
            <a:noFill/>
          </a:ln>
          <a:effectLst>
            <a:innerShdw blurRad="63500" dist="50800" dir="8100000">
              <a:schemeClr val="tx1">
                <a:lumMod val="65000"/>
                <a:lumOff val="35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34" name="MH_Others_1"/>
          <p:cNvSpPr txBox="1"/>
          <p:nvPr>
            <p:custDataLst>
              <p:tags r:id="rId1"/>
            </p:custDataLst>
          </p:nvPr>
        </p:nvSpPr>
        <p:spPr>
          <a:xfrm>
            <a:off x="4877942" y="749406"/>
            <a:ext cx="2917914" cy="10156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TW" altLang="en-US" sz="6600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方正黑体简体" panose="02010601030101010101" pitchFamily="2" charset="-122"/>
                <a:ea typeface="方正黑体简体" panose="02010601030101010101" pitchFamily="2" charset="-122"/>
                <a:cs typeface="方正黑体简体" panose="02010601030101010101" pitchFamily="2" charset="-122"/>
                <a:sym typeface="Arial" panose="020B0604020202020204" pitchFamily="34" charset="0"/>
              </a:rPr>
              <a:t>目 錄</a:t>
            </a:r>
            <a:endParaRPr lang="zh-CN" altLang="en-US" sz="6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方正黑体简体" panose="02010601030101010101" pitchFamily="2" charset="-122"/>
              <a:ea typeface="方正黑体简体" panose="02010601030101010101" pitchFamily="2" charset="-122"/>
              <a:cs typeface="方正黑体简体" panose="02010601030101010101" pitchFamily="2" charset="-122"/>
              <a:sym typeface="Arial" panose="020B0604020202020204" pitchFamily="34" charset="0"/>
            </a:endParaRPr>
          </a:p>
        </p:txBody>
      </p:sp>
      <p:sp>
        <p:nvSpPr>
          <p:cNvPr id="35" name="MH_Others_2"/>
          <p:cNvSpPr txBox="1"/>
          <p:nvPr>
            <p:custDataLst>
              <p:tags r:id="rId2"/>
            </p:custDataLst>
          </p:nvPr>
        </p:nvSpPr>
        <p:spPr>
          <a:xfrm>
            <a:off x="4387338" y="1736223"/>
            <a:ext cx="3759200" cy="67710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>
            <a:defPPr>
              <a:defRPr lang="zh-CN"/>
            </a:defPPr>
            <a:lvl1pPr algn="ctr">
              <a:defRPr sz="10930" b="1">
                <a:gradFill>
                  <a:gsLst>
                    <a:gs pos="8000">
                      <a:srgbClr val="9B7F45"/>
                    </a:gs>
                    <a:gs pos="83000">
                      <a:srgbClr val="E7D6B6"/>
                    </a:gs>
                  </a:gsLst>
                  <a:lin ang="8100000" scaled="1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+mn-ea"/>
              </a:defRPr>
            </a:lvl1pPr>
          </a:lstStyle>
          <a:p>
            <a:r>
              <a:rPr lang="en-US" altLang="zh-CN" sz="4400" spc="600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Arial" panose="020B0604020202020204" pitchFamily="34" charset="0"/>
              </a:rPr>
              <a:t>CONTENTS</a:t>
            </a:r>
          </a:p>
        </p:txBody>
      </p:sp>
      <p:sp>
        <p:nvSpPr>
          <p:cNvPr id="13" name="椭圆 12"/>
          <p:cNvSpPr/>
          <p:nvPr/>
        </p:nvSpPr>
        <p:spPr>
          <a:xfrm>
            <a:off x="10975254" y="-240722"/>
            <a:ext cx="1497960" cy="1497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9412928" y="12572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10718400" y="198250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1176268" y="5377434"/>
            <a:ext cx="1333500" cy="1333500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3030374" y="5377303"/>
            <a:ext cx="366960" cy="366960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 rot="8940000">
            <a:off x="-45513" y="-603751"/>
            <a:ext cx="3721976" cy="3721976"/>
            <a:chOff x="-966075" y="2611829"/>
            <a:chExt cx="2049594" cy="2049594"/>
          </a:xfrm>
        </p:grpSpPr>
        <p:sp>
          <p:nvSpPr>
            <p:cNvPr id="42" name="椭圆 41"/>
            <p:cNvSpPr/>
            <p:nvPr/>
          </p:nvSpPr>
          <p:spPr>
            <a:xfrm rot="17180848">
              <a:off x="-843094" y="2734810"/>
              <a:ext cx="1803633" cy="1803633"/>
            </a:xfrm>
            <a:prstGeom prst="ellipse">
              <a:avLst/>
            </a:prstGeom>
            <a:blipFill>
              <a:blip r:embed="rId5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-966075" y="2611829"/>
              <a:ext cx="2049594" cy="2049594"/>
            </a:xfrm>
            <a:prstGeom prst="ellipse">
              <a:avLst/>
            </a:prstGeom>
            <a:noFill/>
            <a:ln>
              <a:solidFill>
                <a:srgbClr val="F35E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5956917" y="6054571"/>
            <a:ext cx="3045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FFFF"/>
                </a:solidFill>
              </a:rPr>
              <a:t>https://www.ypppt.com/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4334737" y="2723709"/>
            <a:ext cx="6616665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基本介紹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……………………………………………</a:t>
            </a:r>
            <a:r>
              <a:rPr lang="en-US" altLang="zh-TW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…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3</a:t>
            </a:r>
            <a:endParaRPr lang="en-US" altLang="zh-TW" sz="2400" dirty="0" smtClean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sym typeface="+mn-ea"/>
            </a:endParaRPr>
          </a:p>
          <a:p>
            <a:pPr marL="457200" indent="-457200">
              <a:lnSpc>
                <a:spcPct val="2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創建</a:t>
            </a: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帳號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………………………………………………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4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sym typeface="+mn-ea"/>
            </a:endParaRPr>
          </a:p>
          <a:p>
            <a:pPr marL="457200" indent="-457200">
              <a:lnSpc>
                <a:spcPct val="2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鸚鵡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LINE Bot…………………………………… 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13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sym typeface="+mn-ea"/>
            </a:endParaRPr>
          </a:p>
          <a:p>
            <a:pPr marL="457200" indent="-457200">
              <a:lnSpc>
                <a:spcPct val="2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zh-TW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圖文式</a:t>
            </a:r>
            <a:r>
              <a:rPr lang="en-US" altLang="zh-TW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LINE 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Bot…………………………………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14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sym typeface="+mn-ea"/>
            </a:endParaRPr>
          </a:p>
          <a:p>
            <a:pPr marL="457200" indent="-457200">
              <a:lnSpc>
                <a:spcPct val="200000"/>
              </a:lnSpc>
              <a:spcBef>
                <a:spcPct val="0"/>
              </a:spcBef>
              <a:buFont typeface="+mj-lt"/>
              <a:buAutoNum type="arabicPeriod"/>
            </a:pPr>
            <a:r>
              <a:rPr lang="zh-TW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實作成果</a:t>
            </a:r>
            <a:r>
              <a:rPr lang="en-US" altLang="zh-TW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……………………………………………</a:t>
            </a:r>
            <a:r>
              <a:rPr lang="en-US" altLang="zh-TW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15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sym typeface="+mn-ea"/>
            </a:endParaRPr>
          </a:p>
          <a:p>
            <a:pPr algn="ctr">
              <a:lnSpc>
                <a:spcPct val="250000"/>
              </a:lnSpc>
              <a:spcBef>
                <a:spcPct val="0"/>
              </a:spcBef>
            </a:pP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 rot="9540000">
            <a:off x="11406828" y="61340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 rot="9540000">
            <a:off x="10739355" y="575567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1" name="文本框 5"/>
          <p:cNvSpPr txBox="1"/>
          <p:nvPr/>
        </p:nvSpPr>
        <p:spPr>
          <a:xfrm>
            <a:off x="524510" y="398780"/>
            <a:ext cx="23677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基本介紹</a:t>
            </a:r>
            <a:endParaRPr lang="zh-CN" altLang="en-US" sz="3600" b="1" dirty="0">
              <a:solidFill>
                <a:schemeClr val="tx1">
                  <a:lumMod val="75000"/>
                  <a:lumOff val="25000"/>
                </a:schemeClr>
              </a:solidFill>
              <a:latin typeface="方正黑体简体" panose="02010601030101010101" pitchFamily="2" charset="-122"/>
              <a:ea typeface="方正黑体简体" panose="02010601030101010101"/>
              <a:cs typeface="+mn-ea"/>
              <a:sym typeface="+mn-lt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695703" y="1233194"/>
            <a:ext cx="9291114" cy="1359008"/>
            <a:chOff x="1608" y="7718"/>
            <a:chExt cx="14900" cy="2140"/>
          </a:xfrm>
        </p:grpSpPr>
        <p:sp>
          <p:nvSpPr>
            <p:cNvPr id="103" name="矩形 102"/>
            <p:cNvSpPr/>
            <p:nvPr/>
          </p:nvSpPr>
          <p:spPr bwMode="auto">
            <a:xfrm>
              <a:off x="1608" y="7718"/>
              <a:ext cx="173" cy="1700"/>
            </a:xfrm>
            <a:prstGeom prst="rect">
              <a:avLst/>
            </a:prstGeom>
            <a:solidFill>
              <a:srgbClr val="FD7B3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23" tIns="45711" rIns="91423" bIns="45711" numCol="1" rtlCol="0" anchor="t" anchorCtr="0" compatLnSpc="1"/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b="0" i="0" u="none" strike="noStrike" kern="0" cap="none" spc="0" normalizeH="0" baseline="0" noProof="0">
                <a:ln>
                  <a:noFill/>
                </a:ln>
                <a:solidFill>
                  <a:srgbClr val="005D7F"/>
                </a:solidFill>
                <a:effectLst/>
                <a:uLnTx/>
                <a:uFillTx/>
                <a:latin typeface="方正黑体简体" panose="02010601030101010101" pitchFamily="2" charset="-122"/>
                <a:ea typeface="方正黑体简体" panose="02010601030101010101" pitchFamily="2" charset="-122"/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>
              <a:off x="1942" y="7793"/>
              <a:ext cx="14566" cy="20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 fontAlgn="base">
                <a:lnSpc>
                  <a:spcPct val="11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TW" altLang="en-US" sz="20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        </a:t>
              </a:r>
              <a:r>
                <a:rPr lang="zh-TW" altLang="en-US" sz="2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聊天機器人給予</a:t>
              </a:r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用戶最即時的應對，與</a:t>
              </a:r>
              <a:r>
                <a:rPr lang="en-US" altLang="zh-TW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LINE Bot</a:t>
              </a:r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 對話通常與常人無異</a:t>
              </a:r>
              <a:r>
                <a:rPr lang="zh-TW" altLang="en-US" sz="2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，並透過</a:t>
              </a:r>
              <a:r>
                <a:rPr lang="zh-TW" altLang="en-US" sz="2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數據分析來達成近乎瞬間的結果展示，同時也能利用串接外部的服務來滿足用戶的</a:t>
              </a:r>
              <a:r>
                <a:rPr lang="zh-TW" altLang="en-US" sz="24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功能需求</a:t>
              </a:r>
              <a:r>
                <a:rPr lang="zh-TW" altLang="en-US" sz="2400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。</a:t>
              </a:r>
              <a:endParaRPr lang="zh-CN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方正黑体简体" panose="02010601030101010101" pitchFamily="2" charset="-122"/>
              </a:endParaRPr>
            </a:p>
          </p:txBody>
        </p:sp>
      </p:grpSp>
      <p:sp>
        <p:nvSpPr>
          <p:cNvPr id="30" name="圆角矩形 7"/>
          <p:cNvSpPr/>
          <p:nvPr/>
        </p:nvSpPr>
        <p:spPr>
          <a:xfrm>
            <a:off x="1091087" y="3160644"/>
            <a:ext cx="4591050" cy="2557532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4D8689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ea typeface="方正黑体简体" panose="02010601030101010101" pitchFamily="2" charset="-122"/>
              <a:cs typeface="+mn-lt"/>
              <a:sym typeface="+mn-lt"/>
            </a:endParaRPr>
          </a:p>
        </p:txBody>
      </p:sp>
      <p:sp>
        <p:nvSpPr>
          <p:cNvPr id="40" name="矩形 8"/>
          <p:cNvSpPr/>
          <p:nvPr/>
        </p:nvSpPr>
        <p:spPr>
          <a:xfrm>
            <a:off x="1260478" y="3960903"/>
            <a:ext cx="4252268" cy="147732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228600" marR="0" lvl="0" indent="-228600" algn="l" defTabSz="914400" rtl="0">
              <a:lnSpc>
                <a:spcPct val="15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TW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方正黑体简体" panose="02010601030101010101" pitchFamily="2" charset="-122"/>
                <a:sym typeface="方正黑体简体" panose="02010601030101010101" pitchFamily="2" charset="-122"/>
              </a:rPr>
              <a:t>使用者傳送訊息給</a:t>
            </a:r>
            <a:r>
              <a:rPr lang="en-US" altLang="zh-TW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方正黑体简体" panose="02010601030101010101" pitchFamily="2" charset="-122"/>
                <a:sym typeface="方正黑体简体" panose="02010601030101010101" pitchFamily="2" charset="-122"/>
              </a:rPr>
              <a:t>LINE Bot</a:t>
            </a:r>
            <a:r>
              <a:rPr lang="zh-TW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方正黑体简体" panose="02010601030101010101" pitchFamily="2" charset="-122"/>
                <a:sym typeface="方正黑体简体" panose="02010601030101010101" pitchFamily="2" charset="-122"/>
              </a:rPr>
              <a:t>，</a:t>
            </a:r>
            <a:r>
              <a:rPr lang="en-US" altLang="zh-TW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方正黑体简体" panose="02010601030101010101" pitchFamily="2" charset="-122"/>
                <a:sym typeface="方正黑体简体" panose="02010601030101010101" pitchFamily="2" charset="-122"/>
              </a:rPr>
              <a:t>LINE Bot </a:t>
            </a:r>
            <a:r>
              <a:rPr lang="zh-TW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方正黑体简体" panose="02010601030101010101" pitchFamily="2" charset="-122"/>
                <a:sym typeface="方正黑体简体" panose="02010601030101010101" pitchFamily="2" charset="-122"/>
              </a:rPr>
              <a:t>就會回復相同訊息給使用者，就像鸚鵡會學人說話一樣。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方正黑体简体" panose="02010601030101010101" pitchFamily="2" charset="-122"/>
              <a:sym typeface="方正黑体简体" panose="02010601030101010101" pitchFamily="2" charset="-122"/>
            </a:endParaRPr>
          </a:p>
        </p:txBody>
      </p:sp>
      <p:sp>
        <p:nvSpPr>
          <p:cNvPr id="41" name="圆角矩形 11"/>
          <p:cNvSpPr/>
          <p:nvPr/>
        </p:nvSpPr>
        <p:spPr>
          <a:xfrm>
            <a:off x="1746725" y="2994591"/>
            <a:ext cx="3279775" cy="800259"/>
          </a:xfrm>
          <a:prstGeom prst="roundRect">
            <a:avLst>
              <a:gd name="adj" fmla="val 16667"/>
            </a:avLst>
          </a:prstGeom>
          <a:solidFill>
            <a:srgbClr val="4D8689"/>
          </a:solidFill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hangingPunct="1">
              <a:lnSpc>
                <a:spcPct val="140000"/>
              </a:lnSpc>
              <a:spcBef>
                <a:spcPct val="0"/>
              </a:spcBef>
              <a:buNone/>
              <a:defRPr/>
            </a:pPr>
            <a:r>
              <a:rPr lang="zh-TW" altLang="en-US" sz="2400" b="1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鸚鵡</a:t>
            </a:r>
            <a:r>
              <a:rPr lang="en-US" altLang="zh-TW" sz="2400" b="1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LINE Bot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方正黑体简体" panose="02010601030101010101" pitchFamily="2" charset="-122"/>
              <a:cs typeface="+mn-lt"/>
              <a:sym typeface="+mn-lt"/>
            </a:endParaRPr>
          </a:p>
        </p:txBody>
      </p:sp>
      <p:sp>
        <p:nvSpPr>
          <p:cNvPr id="46" name="圆角矩形 9"/>
          <p:cNvSpPr/>
          <p:nvPr/>
        </p:nvSpPr>
        <p:spPr>
          <a:xfrm>
            <a:off x="5851528" y="3160644"/>
            <a:ext cx="4591050" cy="2557532"/>
          </a:xfrm>
          <a:prstGeom prst="roundRect">
            <a:avLst>
              <a:gd name="adj" fmla="val 9083"/>
            </a:avLst>
          </a:prstGeom>
          <a:noFill/>
          <a:ln w="12700" cap="flat" cmpd="sng">
            <a:solidFill>
              <a:srgbClr val="F35E40"/>
            </a:solidFill>
            <a:prstDash val="solid"/>
            <a:headEnd type="none" w="med" len="med"/>
            <a:tailEnd type="none" w="med" len="med"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ea typeface="方正黑体简体" panose="02010601030101010101" pitchFamily="2" charset="-122"/>
              <a:cs typeface="+mn-lt"/>
              <a:sym typeface="+mn-lt"/>
            </a:endParaRPr>
          </a:p>
        </p:txBody>
      </p:sp>
      <p:sp>
        <p:nvSpPr>
          <p:cNvPr id="51" name="圆角矩形 13"/>
          <p:cNvSpPr/>
          <p:nvPr/>
        </p:nvSpPr>
        <p:spPr>
          <a:xfrm>
            <a:off x="6540423" y="2994590"/>
            <a:ext cx="3229742" cy="800260"/>
          </a:xfrm>
          <a:prstGeom prst="roundRect">
            <a:avLst>
              <a:gd name="adj" fmla="val 16667"/>
            </a:avLst>
          </a:prstGeom>
          <a:solidFill>
            <a:srgbClr val="F35E40"/>
          </a:solidFill>
          <a:ln w="9525">
            <a:noFill/>
          </a:ln>
        </p:spPr>
        <p:txBody>
          <a:bodyPr anchor="ctr"/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marR="0" lvl="0" indent="0" algn="ctr" defTabSz="914400" rtl="0" eaLnBrk="1" fontAlgn="base" latinLnBrk="0" hangingPunct="1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ea typeface="方正黑体简体" panose="02010601030101010101" pitchFamily="2" charset="-122"/>
              <a:cs typeface="+mn-lt"/>
              <a:sym typeface="+mn-lt"/>
            </a:endParaRPr>
          </a:p>
        </p:txBody>
      </p:sp>
      <p:sp>
        <p:nvSpPr>
          <p:cNvPr id="52" name="文本框 15"/>
          <p:cNvSpPr txBox="1"/>
          <p:nvPr/>
        </p:nvSpPr>
        <p:spPr>
          <a:xfrm>
            <a:off x="6307288" y="3160644"/>
            <a:ext cx="3679529" cy="5232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marL="0" lvl="0" indent="0" algn="ct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圖</a:t>
            </a: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文</a:t>
            </a:r>
            <a:r>
              <a:rPr lang="zh-TW" altLang="en-US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sym typeface="+mn-ea"/>
              </a:rPr>
              <a:t>式</a:t>
            </a:r>
            <a:r>
              <a:rPr lang="en-US" altLang="zh-TW" b="1" dirty="0" smtClean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LINE </a:t>
            </a:r>
            <a:r>
              <a:rPr lang="en-US" altLang="zh-TW" b="1" dirty="0">
                <a:solidFill>
                  <a:schemeClr val="bg1"/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sym typeface="+mn-ea"/>
              </a:rPr>
              <a:t>Bot</a:t>
            </a:r>
            <a:endParaRPr lang="zh-CN" altLang="en-US" b="1" spc="6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53" name="矩形 8"/>
          <p:cNvSpPr/>
          <p:nvPr/>
        </p:nvSpPr>
        <p:spPr>
          <a:xfrm>
            <a:off x="6020918" y="3960903"/>
            <a:ext cx="4252268" cy="1477328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lvl1pPr marL="228600" indent="-228600" algn="l" rtl="0" eaLnBrk="0" fontAlgn="base" hangingPunct="0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</a:lstStyle>
          <a:p>
            <a:pPr lvl="0">
              <a:lnSpc>
                <a:spcPct val="150000"/>
              </a:lnSpc>
              <a:spcBef>
                <a:spcPts val="0"/>
              </a:spcBef>
              <a:defRPr/>
            </a:pPr>
            <a:r>
              <a:rPr lang="zh-TW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方正黑体简体" panose="02010601030101010101" pitchFamily="2" charset="-122"/>
                <a:sym typeface="方正黑体简体" panose="02010601030101010101" pitchFamily="2" charset="-122"/>
              </a:rPr>
              <a:t>製作圖文選單，有了這個圖文選單的選項，</a:t>
            </a:r>
            <a:r>
              <a:rPr lang="en-US" altLang="zh-TW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方正黑体简体" panose="02010601030101010101" pitchFamily="2" charset="-122"/>
                <a:sym typeface="方正黑体简体" panose="02010601030101010101" pitchFamily="2" charset="-122"/>
              </a:rPr>
              <a:t> LINE Bot </a:t>
            </a:r>
            <a:r>
              <a:rPr lang="zh-TW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方正黑体简体" panose="02010601030101010101" pitchFamily="2" charset="-122"/>
                <a:sym typeface="方正黑体简体" panose="02010601030101010101" pitchFamily="2" charset="-122"/>
              </a:rPr>
              <a:t>就能以點選的方式執行特定的功能。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方正黑体简体" panose="02010601030101010101" pitchFamily="2" charset="-122"/>
              <a:sym typeface="方正黑体简体" panose="02010601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 rot="9540000">
            <a:off x="11406828" y="61340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 rot="9540000">
            <a:off x="10739355" y="575567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1" name="文本框 5"/>
          <p:cNvSpPr txBox="1"/>
          <p:nvPr/>
        </p:nvSpPr>
        <p:spPr>
          <a:xfrm>
            <a:off x="636104" y="408719"/>
            <a:ext cx="2077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創建帳號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168808" y="731884"/>
            <a:ext cx="6042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至</a:t>
            </a:r>
            <a:r>
              <a:rPr 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https</a:t>
            </a:r>
            <a:r>
              <a:rPr 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://developers.line.biz/zh-hant</a:t>
            </a:r>
            <a:r>
              <a:rPr 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  <a:hlinkClick r:id="rId3"/>
              </a:rPr>
              <a:t>/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　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並點擊「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log in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」登入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LINE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帳號</a:t>
            </a:r>
            <a:endParaRPr 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449" r="2570" b="17039"/>
          <a:stretch/>
        </p:blipFill>
        <p:spPr>
          <a:xfrm>
            <a:off x="1067799" y="1841915"/>
            <a:ext cx="9799983" cy="3876261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9909313" y="1610139"/>
            <a:ext cx="1124391" cy="83488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 rot="9540000">
            <a:off x="11406828" y="61340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 rot="9540000">
            <a:off x="10739355" y="575567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1" name="文本框 5"/>
          <p:cNvSpPr txBox="1"/>
          <p:nvPr/>
        </p:nvSpPr>
        <p:spPr>
          <a:xfrm>
            <a:off x="636104" y="408719"/>
            <a:ext cx="2077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創建帳號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6613834" y="639551"/>
            <a:ext cx="6042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登入後便會進入創作介面</a:t>
            </a:r>
            <a:endParaRPr lang="en-US" altLang="zh-TW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點選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使用者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名稱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建立機器人</a:t>
            </a:r>
            <a:endParaRPr 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" t="13839" r="405" b="5676"/>
          <a:stretch/>
        </p:blipFill>
        <p:spPr>
          <a:xfrm>
            <a:off x="1267851" y="1676783"/>
            <a:ext cx="9765853" cy="4452731"/>
          </a:xfrm>
          <a:prstGeom prst="rect">
            <a:avLst/>
          </a:prstGeom>
        </p:spPr>
      </p:pic>
      <p:sp>
        <p:nvSpPr>
          <p:cNvPr id="47" name="框架 46"/>
          <p:cNvSpPr/>
          <p:nvPr/>
        </p:nvSpPr>
        <p:spPr>
          <a:xfrm>
            <a:off x="3448425" y="4552120"/>
            <a:ext cx="2176670" cy="417444"/>
          </a:xfrm>
          <a:prstGeom prst="fram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482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 rot="9540000">
            <a:off x="11406828" y="61340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 rot="9540000">
            <a:off x="10739355" y="575567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1" name="文本框 5"/>
          <p:cNvSpPr txBox="1"/>
          <p:nvPr/>
        </p:nvSpPr>
        <p:spPr>
          <a:xfrm>
            <a:off x="636104" y="408719"/>
            <a:ext cx="2077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創建帳號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7796590" y="593385"/>
            <a:ext cx="3365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點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擊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紅圈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處建立機器人</a:t>
            </a:r>
            <a:endParaRPr 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7" t="14741" r="-562" b="10161"/>
          <a:stretch/>
        </p:blipFill>
        <p:spPr>
          <a:xfrm>
            <a:off x="975304" y="1681347"/>
            <a:ext cx="10058400" cy="4202751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5431077" y="2635193"/>
            <a:ext cx="2365513" cy="229505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4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 rot="9540000">
            <a:off x="11406828" y="61340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 rot="9540000">
            <a:off x="10739355" y="575567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1" name="文本框 5"/>
          <p:cNvSpPr txBox="1"/>
          <p:nvPr/>
        </p:nvSpPr>
        <p:spPr>
          <a:xfrm>
            <a:off x="636104" y="408719"/>
            <a:ext cx="2077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創建帳號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8164338" y="731884"/>
            <a:ext cx="28693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輸入帳號基本資料</a:t>
            </a:r>
            <a:endParaRPr 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4" t="19438" r="44312" b="19605"/>
          <a:stretch/>
        </p:blipFill>
        <p:spPr>
          <a:xfrm>
            <a:off x="813198" y="1692828"/>
            <a:ext cx="4756175" cy="4025348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01" t="24594" r="41206" b="22705"/>
          <a:stretch/>
        </p:blipFill>
        <p:spPr>
          <a:xfrm>
            <a:off x="6117726" y="1570382"/>
            <a:ext cx="4915978" cy="3955774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813198" y="4562061"/>
            <a:ext cx="113306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帳號圖片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3" name="文字方塊 12"/>
          <p:cNvSpPr txBox="1"/>
          <p:nvPr/>
        </p:nvSpPr>
        <p:spPr>
          <a:xfrm>
            <a:off x="6063059" y="2305950"/>
            <a:ext cx="113306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帳號名稱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6063060" y="3780182"/>
            <a:ext cx="113306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帳號簡介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6063060" y="5156824"/>
            <a:ext cx="1133061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TW" altLang="en-US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帳號類型</a:t>
            </a:r>
            <a:endParaRPr lang="en-US" b="1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2780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 rot="9540000">
            <a:off x="11406828" y="61340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 rot="9540000">
            <a:off x="10739355" y="575567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1" name="文本框 5"/>
          <p:cNvSpPr txBox="1"/>
          <p:nvPr/>
        </p:nvSpPr>
        <p:spPr>
          <a:xfrm>
            <a:off x="636104" y="408719"/>
            <a:ext cx="2077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創建帳號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41" t="34951" r="52363" b="18162"/>
          <a:stretch/>
        </p:blipFill>
        <p:spPr>
          <a:xfrm>
            <a:off x="760343" y="2220441"/>
            <a:ext cx="4517336" cy="3639908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87" t="20957" r="44793" b="24234"/>
          <a:stretch/>
        </p:blipFill>
        <p:spPr>
          <a:xfrm>
            <a:off x="6531969" y="2030789"/>
            <a:ext cx="4025348" cy="4019212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6937513" y="639551"/>
            <a:ext cx="44838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輸入後，勾選已閱讀及同意相關條款，便可創建帳號</a:t>
            </a:r>
            <a:endParaRPr 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橢圓 10"/>
          <p:cNvSpPr/>
          <p:nvPr/>
        </p:nvSpPr>
        <p:spPr>
          <a:xfrm>
            <a:off x="6261813" y="4760843"/>
            <a:ext cx="1610139" cy="1421296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51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椭圆 13"/>
          <p:cNvSpPr/>
          <p:nvPr/>
        </p:nvSpPr>
        <p:spPr>
          <a:xfrm rot="9540000">
            <a:off x="11406828" y="6134038"/>
            <a:ext cx="575692" cy="575692"/>
          </a:xfrm>
          <a:prstGeom prst="ellipse">
            <a:avLst/>
          </a:prstGeom>
          <a:solidFill>
            <a:srgbClr val="5B727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15" name="椭圆 14"/>
          <p:cNvSpPr/>
          <p:nvPr/>
        </p:nvSpPr>
        <p:spPr>
          <a:xfrm rot="9540000">
            <a:off x="10739355" y="5755671"/>
            <a:ext cx="256854" cy="256854"/>
          </a:xfrm>
          <a:prstGeom prst="ellipse">
            <a:avLst/>
          </a:prstGeom>
          <a:solidFill>
            <a:srgbClr val="F35E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</a:endParaRPr>
          </a:p>
        </p:txBody>
      </p:sp>
      <p:sp>
        <p:nvSpPr>
          <p:cNvPr id="21" name="文本框 5"/>
          <p:cNvSpPr txBox="1"/>
          <p:nvPr/>
        </p:nvSpPr>
        <p:spPr>
          <a:xfrm>
            <a:off x="636104" y="408719"/>
            <a:ext cx="20772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  <a:sym typeface="+mn-lt"/>
              </a:rPr>
              <a:t>創建帳號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方正黑体简体" panose="02010601030101010101" pitchFamily="2" charset="-122"/>
              <a:ea typeface="方正黑体简体" panose="02010601030101010101" pitchFamily="2" charset="-122"/>
              <a:cs typeface="+mn-ea"/>
              <a:sym typeface="+mn-lt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129051" y="639551"/>
            <a:ext cx="6042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創立後就會出現帳號的總覽，點選上列的</a:t>
            </a:r>
            <a:r>
              <a:rPr lang="en-US" altLang="zh-TW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API</a:t>
            </a:r>
            <a:r>
              <a:rPr lang="zh-TW" altLang="en-US"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，可取得該機器人的聯絡方式</a:t>
            </a:r>
            <a:endParaRPr 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27" t="20071" r="42486" b="20951"/>
          <a:stretch/>
        </p:blipFill>
        <p:spPr>
          <a:xfrm>
            <a:off x="836127" y="1989508"/>
            <a:ext cx="5163492" cy="4060493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1" t="20713" r="44871" b="21141"/>
          <a:stretch/>
        </p:blipFill>
        <p:spPr>
          <a:xfrm>
            <a:off x="6460870" y="2158945"/>
            <a:ext cx="5233804" cy="4095484"/>
          </a:xfrm>
          <a:prstGeom prst="rect">
            <a:avLst/>
          </a:prstGeom>
        </p:spPr>
      </p:pic>
      <p:sp>
        <p:nvSpPr>
          <p:cNvPr id="12" name="橢圓 11"/>
          <p:cNvSpPr/>
          <p:nvPr/>
        </p:nvSpPr>
        <p:spPr>
          <a:xfrm>
            <a:off x="1818862" y="3558209"/>
            <a:ext cx="1386508" cy="73765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781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328</Words>
  <Application>Microsoft Office PowerPoint</Application>
  <PresentationFormat>寬螢幕</PresentationFormat>
  <Paragraphs>73</Paragraphs>
  <Slides>15</Slides>
  <Notes>14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15</vt:i4>
      </vt:variant>
    </vt:vector>
  </HeadingPairs>
  <TitlesOfParts>
    <vt:vector size="26" baseType="lpstr">
      <vt:lpstr>等线</vt:lpstr>
      <vt:lpstr>等线 Light</vt:lpstr>
      <vt:lpstr>Open Sans</vt:lpstr>
      <vt:lpstr>宋体</vt:lpstr>
      <vt:lpstr>方正黑体简体</vt:lpstr>
      <vt:lpstr>微軟正黑體</vt:lpstr>
      <vt:lpstr>新細明體</vt:lpstr>
      <vt:lpstr>Arial</vt:lpstr>
      <vt:lpstr>Calibri</vt:lpstr>
      <vt:lpstr>Office 主题​​</vt:lpstr>
      <vt:lpstr>1_Office 主题​​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lastModifiedBy>安榕 曾</cp:lastModifiedBy>
  <cp:revision>55</cp:revision>
  <dcterms:created xsi:type="dcterms:W3CDTF">2019-04-01T08:23:00Z</dcterms:created>
  <dcterms:modified xsi:type="dcterms:W3CDTF">2021-06-11T06:00:57Z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2052-10.1.0.7698</vt:lpwstr>
  </property>
</Properties>
</file>

<file path=docProps/thumbnail.jpeg>
</file>